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74" r:id="rId8"/>
    <p:sldId id="262" r:id="rId9"/>
    <p:sldId id="263" r:id="rId10"/>
    <p:sldId id="264" r:id="rId11"/>
    <p:sldId id="275" r:id="rId12"/>
    <p:sldId id="265" r:id="rId13"/>
    <p:sldId id="266" r:id="rId14"/>
    <p:sldId id="267" r:id="rId15"/>
    <p:sldId id="268" r:id="rId16"/>
    <p:sldId id="276" r:id="rId17"/>
    <p:sldId id="272" r:id="rId18"/>
    <p:sldId id="269" r:id="rId19"/>
    <p:sldId id="270" r:id="rId20"/>
    <p:sldId id="271" r:id="rId21"/>
    <p:sldId id="27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11BEA1-7EBA-42B6-A213-037C176665B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9D3DB94-E508-4EA2-A148-C4A4BA498D6A}">
      <dgm:prSet phldrT="[Текст]"/>
      <dgm:spPr/>
      <dgm:t>
        <a:bodyPr/>
        <a:lstStyle/>
        <a:p>
          <a:r>
            <a:rPr lang="ru-RU" dirty="0"/>
            <a:t>АСИНХРОННОЕ РАЗВИТИЕ</a:t>
          </a:r>
        </a:p>
      </dgm:t>
    </dgm:pt>
    <dgm:pt modelId="{671A5CEC-C718-4423-B0EE-8CFE40BE5A5E}" type="parTrans" cxnId="{06D68373-6821-4232-A6FA-5263670C211B}">
      <dgm:prSet/>
      <dgm:spPr/>
      <dgm:t>
        <a:bodyPr/>
        <a:lstStyle/>
        <a:p>
          <a:endParaRPr lang="ru-RU"/>
        </a:p>
      </dgm:t>
    </dgm:pt>
    <dgm:pt modelId="{BB328BC0-B92C-49CF-B1C5-648C10613DE3}" type="sibTrans" cxnId="{06D68373-6821-4232-A6FA-5263670C211B}">
      <dgm:prSet/>
      <dgm:spPr/>
      <dgm:t>
        <a:bodyPr/>
        <a:lstStyle/>
        <a:p>
          <a:endParaRPr lang="ru-RU"/>
        </a:p>
      </dgm:t>
    </dgm:pt>
    <dgm:pt modelId="{740F8B1D-791C-4E9D-A655-88DA39172981}">
      <dgm:prSet phldrT="[Текст]"/>
      <dgm:spPr/>
      <dgm:t>
        <a:bodyPr/>
        <a:lstStyle/>
        <a:p>
          <a:r>
            <a:rPr lang="ru-RU"/>
            <a:t>ВАРИАНТЫ ОДАРЕННОГО РАЗВИТИЯ</a:t>
          </a:r>
        </a:p>
      </dgm:t>
    </dgm:pt>
    <dgm:pt modelId="{D6C574E0-40C7-4029-8C4E-EE32E8DDF113}" type="parTrans" cxnId="{55C40739-C16A-4B9B-8422-4209634EFF05}">
      <dgm:prSet/>
      <dgm:spPr/>
      <dgm:t>
        <a:bodyPr/>
        <a:lstStyle/>
        <a:p>
          <a:endParaRPr lang="ru-RU"/>
        </a:p>
      </dgm:t>
    </dgm:pt>
    <dgm:pt modelId="{12414129-935A-41B4-872C-595B04E387A6}" type="sibTrans" cxnId="{55C40739-C16A-4B9B-8422-4209634EFF05}">
      <dgm:prSet/>
      <dgm:spPr/>
      <dgm:t>
        <a:bodyPr/>
        <a:lstStyle/>
        <a:p>
          <a:endParaRPr lang="ru-RU"/>
        </a:p>
      </dgm:t>
    </dgm:pt>
    <dgm:pt modelId="{3BD8D817-6911-4977-9890-B3BAB401EA0B}">
      <dgm:prSet phldrT="[Текст]"/>
      <dgm:spPr/>
      <dgm:t>
        <a:bodyPr/>
        <a:lstStyle/>
        <a:p>
          <a:r>
            <a:rPr lang="ru-RU" dirty="0"/>
            <a:t>ИСКАЖЕННОЕ РАЗВИТИЕ</a:t>
          </a:r>
        </a:p>
      </dgm:t>
    </dgm:pt>
    <dgm:pt modelId="{DD7AA86A-7F84-4AF3-9A68-6602DF2BC819}" type="parTrans" cxnId="{FEFBAB9E-CB90-4763-82CE-2D50490B32A0}">
      <dgm:prSet/>
      <dgm:spPr/>
      <dgm:t>
        <a:bodyPr/>
        <a:lstStyle/>
        <a:p>
          <a:endParaRPr lang="ru-RU"/>
        </a:p>
      </dgm:t>
    </dgm:pt>
    <dgm:pt modelId="{AC235FB5-0EF2-4F7C-8D52-1BDFC1A6C082}" type="sibTrans" cxnId="{FEFBAB9E-CB90-4763-82CE-2D50490B32A0}">
      <dgm:prSet/>
      <dgm:spPr/>
      <dgm:t>
        <a:bodyPr/>
        <a:lstStyle/>
        <a:p>
          <a:endParaRPr lang="ru-RU"/>
        </a:p>
      </dgm:t>
    </dgm:pt>
    <dgm:pt modelId="{5A1940D6-8CAC-4298-826C-3F2CB82BFDAE}">
      <dgm:prSet phldrT="[Текст]"/>
      <dgm:spPr/>
      <dgm:t>
        <a:bodyPr/>
        <a:lstStyle/>
        <a:p>
          <a:r>
            <a:rPr lang="ru-RU"/>
            <a:t>ДИСГАРМОНИЧНОЕ РАЗВИТИЕ</a:t>
          </a:r>
        </a:p>
      </dgm:t>
    </dgm:pt>
    <dgm:pt modelId="{C73945AB-E6BB-4BB3-BEF0-8D83A6EED81F}" type="sibTrans" cxnId="{476493BA-9C95-4CAD-9502-166152CC804C}">
      <dgm:prSet/>
      <dgm:spPr/>
      <dgm:t>
        <a:bodyPr/>
        <a:lstStyle/>
        <a:p>
          <a:endParaRPr lang="ru-RU"/>
        </a:p>
      </dgm:t>
    </dgm:pt>
    <dgm:pt modelId="{AA64BA0A-F147-4266-957D-260B60882E9F}" type="parTrans" cxnId="{476493BA-9C95-4CAD-9502-166152CC804C}">
      <dgm:prSet/>
      <dgm:spPr/>
      <dgm:t>
        <a:bodyPr/>
        <a:lstStyle/>
        <a:p>
          <a:endParaRPr lang="ru-RU"/>
        </a:p>
      </dgm:t>
    </dgm:pt>
    <dgm:pt modelId="{10E0D1F0-2245-4BE1-92E0-E28ABE5DF8BD}" type="pres">
      <dgm:prSet presAssocID="{EA11BEA1-7EBA-42B6-A213-037C176665B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31C7C6F-3B0B-4D00-805C-6F125A396E90}" type="pres">
      <dgm:prSet presAssocID="{C9D3DB94-E508-4EA2-A148-C4A4BA498D6A}" presName="hierRoot1" presStyleCnt="0">
        <dgm:presLayoutVars>
          <dgm:hierBranch val="init"/>
        </dgm:presLayoutVars>
      </dgm:prSet>
      <dgm:spPr/>
    </dgm:pt>
    <dgm:pt modelId="{FC157E15-AEA9-470A-AF47-15EC954AD674}" type="pres">
      <dgm:prSet presAssocID="{C9D3DB94-E508-4EA2-A148-C4A4BA498D6A}" presName="rootComposite1" presStyleCnt="0"/>
      <dgm:spPr/>
    </dgm:pt>
    <dgm:pt modelId="{BB8AC3E8-E11B-4859-89E3-242E75555598}" type="pres">
      <dgm:prSet presAssocID="{C9D3DB94-E508-4EA2-A148-C4A4BA498D6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EC1C19D-543E-4B29-980E-67ED6D68430A}" type="pres">
      <dgm:prSet presAssocID="{C9D3DB94-E508-4EA2-A148-C4A4BA498D6A}" presName="rootConnector1" presStyleLbl="node1" presStyleIdx="0" presStyleCnt="0"/>
      <dgm:spPr/>
      <dgm:t>
        <a:bodyPr/>
        <a:lstStyle/>
        <a:p>
          <a:endParaRPr lang="ru-RU"/>
        </a:p>
      </dgm:t>
    </dgm:pt>
    <dgm:pt modelId="{57BBA472-7DBC-4FB9-A85F-D46C6139F7A8}" type="pres">
      <dgm:prSet presAssocID="{C9D3DB94-E508-4EA2-A148-C4A4BA498D6A}" presName="hierChild2" presStyleCnt="0"/>
      <dgm:spPr/>
    </dgm:pt>
    <dgm:pt modelId="{C485A831-EDCB-4ED8-844F-42269B69F824}" type="pres">
      <dgm:prSet presAssocID="{AA64BA0A-F147-4266-957D-260B60882E9F}" presName="Name37" presStyleLbl="parChTrans1D2" presStyleIdx="0" presStyleCnt="3"/>
      <dgm:spPr/>
      <dgm:t>
        <a:bodyPr/>
        <a:lstStyle/>
        <a:p>
          <a:endParaRPr lang="ru-RU"/>
        </a:p>
      </dgm:t>
    </dgm:pt>
    <dgm:pt modelId="{2D3F9F0B-4E77-4031-8D85-3DB0DAAC2274}" type="pres">
      <dgm:prSet presAssocID="{5A1940D6-8CAC-4298-826C-3F2CB82BFDAE}" presName="hierRoot2" presStyleCnt="0">
        <dgm:presLayoutVars>
          <dgm:hierBranch val="init"/>
        </dgm:presLayoutVars>
      </dgm:prSet>
      <dgm:spPr/>
    </dgm:pt>
    <dgm:pt modelId="{489B71AA-1D75-40E3-8D8E-82C77BD75F9A}" type="pres">
      <dgm:prSet presAssocID="{5A1940D6-8CAC-4298-826C-3F2CB82BFDAE}" presName="rootComposite" presStyleCnt="0"/>
      <dgm:spPr/>
    </dgm:pt>
    <dgm:pt modelId="{0B9520F9-CFA4-439D-A098-5BF83533AFFA}" type="pres">
      <dgm:prSet presAssocID="{5A1940D6-8CAC-4298-826C-3F2CB82BFDA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23E9B58-EC85-4CA3-BE25-072F8FAB2121}" type="pres">
      <dgm:prSet presAssocID="{5A1940D6-8CAC-4298-826C-3F2CB82BFDAE}" presName="rootConnector" presStyleLbl="node2" presStyleIdx="0" presStyleCnt="3"/>
      <dgm:spPr/>
      <dgm:t>
        <a:bodyPr/>
        <a:lstStyle/>
        <a:p>
          <a:endParaRPr lang="ru-RU"/>
        </a:p>
      </dgm:t>
    </dgm:pt>
    <dgm:pt modelId="{045C30E6-776F-4D73-A0F1-AC562B3B30AC}" type="pres">
      <dgm:prSet presAssocID="{5A1940D6-8CAC-4298-826C-3F2CB82BFDAE}" presName="hierChild4" presStyleCnt="0"/>
      <dgm:spPr/>
    </dgm:pt>
    <dgm:pt modelId="{6F558DCE-F5E7-4DAE-8FE2-6151AA218200}" type="pres">
      <dgm:prSet presAssocID="{5A1940D6-8CAC-4298-826C-3F2CB82BFDAE}" presName="hierChild5" presStyleCnt="0"/>
      <dgm:spPr/>
    </dgm:pt>
    <dgm:pt modelId="{4CB2FE16-CB46-4362-B074-CC107F59495A}" type="pres">
      <dgm:prSet presAssocID="{D6C574E0-40C7-4029-8C4E-EE32E8DDF113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DC8AC62-C992-4BEB-AA8F-136AD16FDD0D}" type="pres">
      <dgm:prSet presAssocID="{740F8B1D-791C-4E9D-A655-88DA39172981}" presName="hierRoot2" presStyleCnt="0">
        <dgm:presLayoutVars>
          <dgm:hierBranch val="init"/>
        </dgm:presLayoutVars>
      </dgm:prSet>
      <dgm:spPr/>
    </dgm:pt>
    <dgm:pt modelId="{4247398D-C0C6-431B-907B-488E542B06DF}" type="pres">
      <dgm:prSet presAssocID="{740F8B1D-791C-4E9D-A655-88DA39172981}" presName="rootComposite" presStyleCnt="0"/>
      <dgm:spPr/>
    </dgm:pt>
    <dgm:pt modelId="{8201D6D7-C81C-4AC8-8392-080F72904046}" type="pres">
      <dgm:prSet presAssocID="{740F8B1D-791C-4E9D-A655-88DA3917298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02BEB18-B68D-4BCC-BE19-739FB79FAD58}" type="pres">
      <dgm:prSet presAssocID="{740F8B1D-791C-4E9D-A655-88DA39172981}" presName="rootConnector" presStyleLbl="node2" presStyleIdx="1" presStyleCnt="3"/>
      <dgm:spPr/>
      <dgm:t>
        <a:bodyPr/>
        <a:lstStyle/>
        <a:p>
          <a:endParaRPr lang="ru-RU"/>
        </a:p>
      </dgm:t>
    </dgm:pt>
    <dgm:pt modelId="{50EC9E51-9E27-4E85-BA0B-71B7BECDB2B8}" type="pres">
      <dgm:prSet presAssocID="{740F8B1D-791C-4E9D-A655-88DA39172981}" presName="hierChild4" presStyleCnt="0"/>
      <dgm:spPr/>
    </dgm:pt>
    <dgm:pt modelId="{2E1471FA-26CA-4632-A7FE-722E161B7CC1}" type="pres">
      <dgm:prSet presAssocID="{740F8B1D-791C-4E9D-A655-88DA39172981}" presName="hierChild5" presStyleCnt="0"/>
      <dgm:spPr/>
    </dgm:pt>
    <dgm:pt modelId="{16691272-446C-4864-A740-279FAEFF792E}" type="pres">
      <dgm:prSet presAssocID="{DD7AA86A-7F84-4AF3-9A68-6602DF2BC819}" presName="Name37" presStyleLbl="parChTrans1D2" presStyleIdx="2" presStyleCnt="3"/>
      <dgm:spPr/>
      <dgm:t>
        <a:bodyPr/>
        <a:lstStyle/>
        <a:p>
          <a:endParaRPr lang="ru-RU"/>
        </a:p>
      </dgm:t>
    </dgm:pt>
    <dgm:pt modelId="{F0FA6767-D026-4946-9EBE-0AE302538282}" type="pres">
      <dgm:prSet presAssocID="{3BD8D817-6911-4977-9890-B3BAB401EA0B}" presName="hierRoot2" presStyleCnt="0">
        <dgm:presLayoutVars>
          <dgm:hierBranch val="init"/>
        </dgm:presLayoutVars>
      </dgm:prSet>
      <dgm:spPr/>
    </dgm:pt>
    <dgm:pt modelId="{6853CC97-A086-4CD6-B767-3ED442131C5A}" type="pres">
      <dgm:prSet presAssocID="{3BD8D817-6911-4977-9890-B3BAB401EA0B}" presName="rootComposite" presStyleCnt="0"/>
      <dgm:spPr/>
    </dgm:pt>
    <dgm:pt modelId="{476D63C6-142F-4337-B563-DF8ED3296FBC}" type="pres">
      <dgm:prSet presAssocID="{3BD8D817-6911-4977-9890-B3BAB401EA0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34B303-C3A2-4AF3-BA2F-459C3EAD3324}" type="pres">
      <dgm:prSet presAssocID="{3BD8D817-6911-4977-9890-B3BAB401EA0B}" presName="rootConnector" presStyleLbl="node2" presStyleIdx="2" presStyleCnt="3"/>
      <dgm:spPr/>
      <dgm:t>
        <a:bodyPr/>
        <a:lstStyle/>
        <a:p>
          <a:endParaRPr lang="ru-RU"/>
        </a:p>
      </dgm:t>
    </dgm:pt>
    <dgm:pt modelId="{A8A20F0A-2FDC-42A2-8B39-F69BA7C707B6}" type="pres">
      <dgm:prSet presAssocID="{3BD8D817-6911-4977-9890-B3BAB401EA0B}" presName="hierChild4" presStyleCnt="0"/>
      <dgm:spPr/>
    </dgm:pt>
    <dgm:pt modelId="{5BE9C705-B0FC-429E-8801-88D85B17B11E}" type="pres">
      <dgm:prSet presAssocID="{3BD8D817-6911-4977-9890-B3BAB401EA0B}" presName="hierChild5" presStyleCnt="0"/>
      <dgm:spPr/>
    </dgm:pt>
    <dgm:pt modelId="{2866AA2C-C01B-4692-AE86-B657D07405D1}" type="pres">
      <dgm:prSet presAssocID="{C9D3DB94-E508-4EA2-A148-C4A4BA498D6A}" presName="hierChild3" presStyleCnt="0"/>
      <dgm:spPr/>
    </dgm:pt>
  </dgm:ptLst>
  <dgm:cxnLst>
    <dgm:cxn modelId="{476493BA-9C95-4CAD-9502-166152CC804C}" srcId="{C9D3DB94-E508-4EA2-A148-C4A4BA498D6A}" destId="{5A1940D6-8CAC-4298-826C-3F2CB82BFDAE}" srcOrd="0" destOrd="0" parTransId="{AA64BA0A-F147-4266-957D-260B60882E9F}" sibTransId="{C73945AB-E6BB-4BB3-BEF0-8D83A6EED81F}"/>
    <dgm:cxn modelId="{06D68373-6821-4232-A6FA-5263670C211B}" srcId="{EA11BEA1-7EBA-42B6-A213-037C176665B3}" destId="{C9D3DB94-E508-4EA2-A148-C4A4BA498D6A}" srcOrd="0" destOrd="0" parTransId="{671A5CEC-C718-4423-B0EE-8CFE40BE5A5E}" sibTransId="{BB328BC0-B92C-49CF-B1C5-648C10613DE3}"/>
    <dgm:cxn modelId="{44EA9F7F-2129-4966-9FCA-2B209EB5E0B5}" type="presOf" srcId="{740F8B1D-791C-4E9D-A655-88DA39172981}" destId="{102BEB18-B68D-4BCC-BE19-739FB79FAD58}" srcOrd="1" destOrd="0" presId="urn:microsoft.com/office/officeart/2005/8/layout/orgChart1"/>
    <dgm:cxn modelId="{C38840EB-0BBA-4755-B523-7C7F2D3ED788}" type="presOf" srcId="{5A1940D6-8CAC-4298-826C-3F2CB82BFDAE}" destId="{0B9520F9-CFA4-439D-A098-5BF83533AFFA}" srcOrd="0" destOrd="0" presId="urn:microsoft.com/office/officeart/2005/8/layout/orgChart1"/>
    <dgm:cxn modelId="{62D389F5-304D-4268-BC70-311654301664}" type="presOf" srcId="{C9D3DB94-E508-4EA2-A148-C4A4BA498D6A}" destId="{0EC1C19D-543E-4B29-980E-67ED6D68430A}" srcOrd="1" destOrd="0" presId="urn:microsoft.com/office/officeart/2005/8/layout/orgChart1"/>
    <dgm:cxn modelId="{FF0E903E-7B1D-49F9-BDB4-D95288B9FE98}" type="presOf" srcId="{D6C574E0-40C7-4029-8C4E-EE32E8DDF113}" destId="{4CB2FE16-CB46-4362-B074-CC107F59495A}" srcOrd="0" destOrd="0" presId="urn:microsoft.com/office/officeart/2005/8/layout/orgChart1"/>
    <dgm:cxn modelId="{55C40739-C16A-4B9B-8422-4209634EFF05}" srcId="{C9D3DB94-E508-4EA2-A148-C4A4BA498D6A}" destId="{740F8B1D-791C-4E9D-A655-88DA39172981}" srcOrd="1" destOrd="0" parTransId="{D6C574E0-40C7-4029-8C4E-EE32E8DDF113}" sibTransId="{12414129-935A-41B4-872C-595B04E387A6}"/>
    <dgm:cxn modelId="{17970C82-4A28-4013-9983-208E1CA2218B}" type="presOf" srcId="{3BD8D817-6911-4977-9890-B3BAB401EA0B}" destId="{4D34B303-C3A2-4AF3-BA2F-459C3EAD3324}" srcOrd="1" destOrd="0" presId="urn:microsoft.com/office/officeart/2005/8/layout/orgChart1"/>
    <dgm:cxn modelId="{FB6B9060-5F72-452A-A5FA-F18F6505DF74}" type="presOf" srcId="{5A1940D6-8CAC-4298-826C-3F2CB82BFDAE}" destId="{123E9B58-EC85-4CA3-BE25-072F8FAB2121}" srcOrd="1" destOrd="0" presId="urn:microsoft.com/office/officeart/2005/8/layout/orgChart1"/>
    <dgm:cxn modelId="{30F75A89-8ED8-4A6F-8B60-81683A0E3CE4}" type="presOf" srcId="{3BD8D817-6911-4977-9890-B3BAB401EA0B}" destId="{476D63C6-142F-4337-B563-DF8ED3296FBC}" srcOrd="0" destOrd="0" presId="urn:microsoft.com/office/officeart/2005/8/layout/orgChart1"/>
    <dgm:cxn modelId="{88ACAAE0-12DF-480A-8F26-FF4B465CEF6B}" type="presOf" srcId="{740F8B1D-791C-4E9D-A655-88DA39172981}" destId="{8201D6D7-C81C-4AC8-8392-080F72904046}" srcOrd="0" destOrd="0" presId="urn:microsoft.com/office/officeart/2005/8/layout/orgChart1"/>
    <dgm:cxn modelId="{37B50A30-78BE-41CE-83C9-64A2C3BDD6B2}" type="presOf" srcId="{C9D3DB94-E508-4EA2-A148-C4A4BA498D6A}" destId="{BB8AC3E8-E11B-4859-89E3-242E75555598}" srcOrd="0" destOrd="0" presId="urn:microsoft.com/office/officeart/2005/8/layout/orgChart1"/>
    <dgm:cxn modelId="{F539376A-41CD-4654-9700-A4F830F30A5F}" type="presOf" srcId="{AA64BA0A-F147-4266-957D-260B60882E9F}" destId="{C485A831-EDCB-4ED8-844F-42269B69F824}" srcOrd="0" destOrd="0" presId="urn:microsoft.com/office/officeart/2005/8/layout/orgChart1"/>
    <dgm:cxn modelId="{ADC4FB4E-A65D-4786-ABA3-592045E7C5BD}" type="presOf" srcId="{EA11BEA1-7EBA-42B6-A213-037C176665B3}" destId="{10E0D1F0-2245-4BE1-92E0-E28ABE5DF8BD}" srcOrd="0" destOrd="0" presId="urn:microsoft.com/office/officeart/2005/8/layout/orgChart1"/>
    <dgm:cxn modelId="{83181AC4-CBFB-46C7-920A-80B889BD1BE4}" type="presOf" srcId="{DD7AA86A-7F84-4AF3-9A68-6602DF2BC819}" destId="{16691272-446C-4864-A740-279FAEFF792E}" srcOrd="0" destOrd="0" presId="urn:microsoft.com/office/officeart/2005/8/layout/orgChart1"/>
    <dgm:cxn modelId="{FEFBAB9E-CB90-4763-82CE-2D50490B32A0}" srcId="{C9D3DB94-E508-4EA2-A148-C4A4BA498D6A}" destId="{3BD8D817-6911-4977-9890-B3BAB401EA0B}" srcOrd="2" destOrd="0" parTransId="{DD7AA86A-7F84-4AF3-9A68-6602DF2BC819}" sibTransId="{AC235FB5-0EF2-4F7C-8D52-1BDFC1A6C082}"/>
    <dgm:cxn modelId="{B895421F-F40F-40F2-9BD7-9C4E6B0B42FA}" type="presParOf" srcId="{10E0D1F0-2245-4BE1-92E0-E28ABE5DF8BD}" destId="{031C7C6F-3B0B-4D00-805C-6F125A396E90}" srcOrd="0" destOrd="0" presId="urn:microsoft.com/office/officeart/2005/8/layout/orgChart1"/>
    <dgm:cxn modelId="{D6C38A64-9825-42BD-9093-1392799A7551}" type="presParOf" srcId="{031C7C6F-3B0B-4D00-805C-6F125A396E90}" destId="{FC157E15-AEA9-470A-AF47-15EC954AD674}" srcOrd="0" destOrd="0" presId="urn:microsoft.com/office/officeart/2005/8/layout/orgChart1"/>
    <dgm:cxn modelId="{5E7A9C26-A2FF-4889-8C64-5A25D4F51B4E}" type="presParOf" srcId="{FC157E15-AEA9-470A-AF47-15EC954AD674}" destId="{BB8AC3E8-E11B-4859-89E3-242E75555598}" srcOrd="0" destOrd="0" presId="urn:microsoft.com/office/officeart/2005/8/layout/orgChart1"/>
    <dgm:cxn modelId="{7679C8AE-C42C-4E3D-8277-4F0603BE8996}" type="presParOf" srcId="{FC157E15-AEA9-470A-AF47-15EC954AD674}" destId="{0EC1C19D-543E-4B29-980E-67ED6D68430A}" srcOrd="1" destOrd="0" presId="urn:microsoft.com/office/officeart/2005/8/layout/orgChart1"/>
    <dgm:cxn modelId="{256884C5-0711-4F72-A4AD-2748ED0C1FEC}" type="presParOf" srcId="{031C7C6F-3B0B-4D00-805C-6F125A396E90}" destId="{57BBA472-7DBC-4FB9-A85F-D46C6139F7A8}" srcOrd="1" destOrd="0" presId="urn:microsoft.com/office/officeart/2005/8/layout/orgChart1"/>
    <dgm:cxn modelId="{E42791F1-B4ED-4219-99FF-7EB594D72480}" type="presParOf" srcId="{57BBA472-7DBC-4FB9-A85F-D46C6139F7A8}" destId="{C485A831-EDCB-4ED8-844F-42269B69F824}" srcOrd="0" destOrd="0" presId="urn:microsoft.com/office/officeart/2005/8/layout/orgChart1"/>
    <dgm:cxn modelId="{62BAD28C-0A7F-471E-8687-3EC9713EF848}" type="presParOf" srcId="{57BBA472-7DBC-4FB9-A85F-D46C6139F7A8}" destId="{2D3F9F0B-4E77-4031-8D85-3DB0DAAC2274}" srcOrd="1" destOrd="0" presId="urn:microsoft.com/office/officeart/2005/8/layout/orgChart1"/>
    <dgm:cxn modelId="{6AAA2DA1-F047-4528-9936-148059C1F224}" type="presParOf" srcId="{2D3F9F0B-4E77-4031-8D85-3DB0DAAC2274}" destId="{489B71AA-1D75-40E3-8D8E-82C77BD75F9A}" srcOrd="0" destOrd="0" presId="urn:microsoft.com/office/officeart/2005/8/layout/orgChart1"/>
    <dgm:cxn modelId="{F9F378D5-9624-4EF2-AF98-F7232D151955}" type="presParOf" srcId="{489B71AA-1D75-40E3-8D8E-82C77BD75F9A}" destId="{0B9520F9-CFA4-439D-A098-5BF83533AFFA}" srcOrd="0" destOrd="0" presId="urn:microsoft.com/office/officeart/2005/8/layout/orgChart1"/>
    <dgm:cxn modelId="{543E003D-502B-4A08-883D-E9A78288A9E5}" type="presParOf" srcId="{489B71AA-1D75-40E3-8D8E-82C77BD75F9A}" destId="{123E9B58-EC85-4CA3-BE25-072F8FAB2121}" srcOrd="1" destOrd="0" presId="urn:microsoft.com/office/officeart/2005/8/layout/orgChart1"/>
    <dgm:cxn modelId="{F56841B9-BC24-4D8E-AAA0-327788C9956B}" type="presParOf" srcId="{2D3F9F0B-4E77-4031-8D85-3DB0DAAC2274}" destId="{045C30E6-776F-4D73-A0F1-AC562B3B30AC}" srcOrd="1" destOrd="0" presId="urn:microsoft.com/office/officeart/2005/8/layout/orgChart1"/>
    <dgm:cxn modelId="{FDD7B3A5-1A49-4CA5-A5AA-0D7E8A73B5AB}" type="presParOf" srcId="{2D3F9F0B-4E77-4031-8D85-3DB0DAAC2274}" destId="{6F558DCE-F5E7-4DAE-8FE2-6151AA218200}" srcOrd="2" destOrd="0" presId="urn:microsoft.com/office/officeart/2005/8/layout/orgChart1"/>
    <dgm:cxn modelId="{6318B36D-8316-4E0A-8E90-7E9CDBB66559}" type="presParOf" srcId="{57BBA472-7DBC-4FB9-A85F-D46C6139F7A8}" destId="{4CB2FE16-CB46-4362-B074-CC107F59495A}" srcOrd="2" destOrd="0" presId="urn:microsoft.com/office/officeart/2005/8/layout/orgChart1"/>
    <dgm:cxn modelId="{81499F69-50E3-4AF7-97C7-F98186EF302B}" type="presParOf" srcId="{57BBA472-7DBC-4FB9-A85F-D46C6139F7A8}" destId="{CDC8AC62-C992-4BEB-AA8F-136AD16FDD0D}" srcOrd="3" destOrd="0" presId="urn:microsoft.com/office/officeart/2005/8/layout/orgChart1"/>
    <dgm:cxn modelId="{6AD7FC6D-1FA6-4EDC-8160-BB137DCC47CA}" type="presParOf" srcId="{CDC8AC62-C992-4BEB-AA8F-136AD16FDD0D}" destId="{4247398D-C0C6-431B-907B-488E542B06DF}" srcOrd="0" destOrd="0" presId="urn:microsoft.com/office/officeart/2005/8/layout/orgChart1"/>
    <dgm:cxn modelId="{BEBAB815-79A7-4A2B-97AD-DA240CB72962}" type="presParOf" srcId="{4247398D-C0C6-431B-907B-488E542B06DF}" destId="{8201D6D7-C81C-4AC8-8392-080F72904046}" srcOrd="0" destOrd="0" presId="urn:microsoft.com/office/officeart/2005/8/layout/orgChart1"/>
    <dgm:cxn modelId="{3F340B3A-C473-4F18-8C73-50EC2975222B}" type="presParOf" srcId="{4247398D-C0C6-431B-907B-488E542B06DF}" destId="{102BEB18-B68D-4BCC-BE19-739FB79FAD58}" srcOrd="1" destOrd="0" presId="urn:microsoft.com/office/officeart/2005/8/layout/orgChart1"/>
    <dgm:cxn modelId="{298C4983-7667-4E70-92BD-5CC59CE3FF7A}" type="presParOf" srcId="{CDC8AC62-C992-4BEB-AA8F-136AD16FDD0D}" destId="{50EC9E51-9E27-4E85-BA0B-71B7BECDB2B8}" srcOrd="1" destOrd="0" presId="urn:microsoft.com/office/officeart/2005/8/layout/orgChart1"/>
    <dgm:cxn modelId="{D2B83B20-CC6E-46D7-B760-777CFF2D1C95}" type="presParOf" srcId="{CDC8AC62-C992-4BEB-AA8F-136AD16FDD0D}" destId="{2E1471FA-26CA-4632-A7FE-722E161B7CC1}" srcOrd="2" destOrd="0" presId="urn:microsoft.com/office/officeart/2005/8/layout/orgChart1"/>
    <dgm:cxn modelId="{4686DD55-7E04-449C-8073-FCE93DD0B6F4}" type="presParOf" srcId="{57BBA472-7DBC-4FB9-A85F-D46C6139F7A8}" destId="{16691272-446C-4864-A740-279FAEFF792E}" srcOrd="4" destOrd="0" presId="urn:microsoft.com/office/officeart/2005/8/layout/orgChart1"/>
    <dgm:cxn modelId="{98F75913-F7F0-4DF2-A027-DEC43F8D353A}" type="presParOf" srcId="{57BBA472-7DBC-4FB9-A85F-D46C6139F7A8}" destId="{F0FA6767-D026-4946-9EBE-0AE302538282}" srcOrd="5" destOrd="0" presId="urn:microsoft.com/office/officeart/2005/8/layout/orgChart1"/>
    <dgm:cxn modelId="{1D8407B3-9718-492F-BD36-38D17091DBD0}" type="presParOf" srcId="{F0FA6767-D026-4946-9EBE-0AE302538282}" destId="{6853CC97-A086-4CD6-B767-3ED442131C5A}" srcOrd="0" destOrd="0" presId="urn:microsoft.com/office/officeart/2005/8/layout/orgChart1"/>
    <dgm:cxn modelId="{6D4CF86D-193D-4EC5-9D59-D2FCF33010FE}" type="presParOf" srcId="{6853CC97-A086-4CD6-B767-3ED442131C5A}" destId="{476D63C6-142F-4337-B563-DF8ED3296FBC}" srcOrd="0" destOrd="0" presId="urn:microsoft.com/office/officeart/2005/8/layout/orgChart1"/>
    <dgm:cxn modelId="{F38590C8-03E2-4844-BDC1-04EC07AF2D06}" type="presParOf" srcId="{6853CC97-A086-4CD6-B767-3ED442131C5A}" destId="{4D34B303-C3A2-4AF3-BA2F-459C3EAD3324}" srcOrd="1" destOrd="0" presId="urn:microsoft.com/office/officeart/2005/8/layout/orgChart1"/>
    <dgm:cxn modelId="{1FECCB8E-D108-42CC-8624-FE4B25927733}" type="presParOf" srcId="{F0FA6767-D026-4946-9EBE-0AE302538282}" destId="{A8A20F0A-2FDC-42A2-8B39-F69BA7C707B6}" srcOrd="1" destOrd="0" presId="urn:microsoft.com/office/officeart/2005/8/layout/orgChart1"/>
    <dgm:cxn modelId="{97580136-AC0D-4270-B762-1014C190FC26}" type="presParOf" srcId="{F0FA6767-D026-4946-9EBE-0AE302538282}" destId="{5BE9C705-B0FC-429E-8801-88D85B17B11E}" srcOrd="2" destOrd="0" presId="urn:microsoft.com/office/officeart/2005/8/layout/orgChart1"/>
    <dgm:cxn modelId="{AEE83DA0-1B9D-421E-B6D6-6F5C9E03F08D}" type="presParOf" srcId="{031C7C6F-3B0B-4D00-805C-6F125A396E90}" destId="{2866AA2C-C01B-4692-AE86-B657D07405D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6691272-446C-4864-A740-279FAEFF792E}">
      <dsp:nvSpPr>
        <dsp:cNvPr id="0" name=""/>
        <dsp:cNvSpPr/>
      </dsp:nvSpPr>
      <dsp:spPr>
        <a:xfrm>
          <a:off x="3857652" y="1986460"/>
          <a:ext cx="2729317" cy="4736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841"/>
              </a:lnTo>
              <a:lnTo>
                <a:pt x="2729317" y="236841"/>
              </a:lnTo>
              <a:lnTo>
                <a:pt x="2729317" y="4736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B2FE16-CB46-4362-B074-CC107F59495A}">
      <dsp:nvSpPr>
        <dsp:cNvPr id="0" name=""/>
        <dsp:cNvSpPr/>
      </dsp:nvSpPr>
      <dsp:spPr>
        <a:xfrm>
          <a:off x="3811932" y="1986460"/>
          <a:ext cx="91440" cy="4736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36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85A831-EDCB-4ED8-844F-42269B69F824}">
      <dsp:nvSpPr>
        <dsp:cNvPr id="0" name=""/>
        <dsp:cNvSpPr/>
      </dsp:nvSpPr>
      <dsp:spPr>
        <a:xfrm>
          <a:off x="1128334" y="1986460"/>
          <a:ext cx="2729317" cy="473683"/>
        </a:xfrm>
        <a:custGeom>
          <a:avLst/>
          <a:gdLst/>
          <a:ahLst/>
          <a:cxnLst/>
          <a:rect l="0" t="0" r="0" b="0"/>
          <a:pathLst>
            <a:path>
              <a:moveTo>
                <a:pt x="2729317" y="0"/>
              </a:moveTo>
              <a:lnTo>
                <a:pt x="2729317" y="236841"/>
              </a:lnTo>
              <a:lnTo>
                <a:pt x="0" y="236841"/>
              </a:lnTo>
              <a:lnTo>
                <a:pt x="0" y="47368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8AC3E8-E11B-4859-89E3-242E75555598}">
      <dsp:nvSpPr>
        <dsp:cNvPr id="0" name=""/>
        <dsp:cNvSpPr/>
      </dsp:nvSpPr>
      <dsp:spPr>
        <a:xfrm>
          <a:off x="2729835" y="858643"/>
          <a:ext cx="2255633" cy="1127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АСИНХРОННОЕ РАЗВИТИЕ</a:t>
          </a:r>
        </a:p>
      </dsp:txBody>
      <dsp:txXfrm>
        <a:off x="2729835" y="858643"/>
        <a:ext cx="2255633" cy="1127816"/>
      </dsp:txXfrm>
    </dsp:sp>
    <dsp:sp modelId="{0B9520F9-CFA4-439D-A098-5BF83533AFFA}">
      <dsp:nvSpPr>
        <dsp:cNvPr id="0" name=""/>
        <dsp:cNvSpPr/>
      </dsp:nvSpPr>
      <dsp:spPr>
        <a:xfrm>
          <a:off x="517" y="2460144"/>
          <a:ext cx="2255633" cy="1127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ДИСГАРМОНИЧНОЕ РАЗВИТИЕ</a:t>
          </a:r>
        </a:p>
      </dsp:txBody>
      <dsp:txXfrm>
        <a:off x="517" y="2460144"/>
        <a:ext cx="2255633" cy="1127816"/>
      </dsp:txXfrm>
    </dsp:sp>
    <dsp:sp modelId="{8201D6D7-C81C-4AC8-8392-080F72904046}">
      <dsp:nvSpPr>
        <dsp:cNvPr id="0" name=""/>
        <dsp:cNvSpPr/>
      </dsp:nvSpPr>
      <dsp:spPr>
        <a:xfrm>
          <a:off x="2729835" y="2460144"/>
          <a:ext cx="2255633" cy="1127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ВАРИАНТЫ ОДАРЕННОГО РАЗВИТИЯ</a:t>
          </a:r>
        </a:p>
      </dsp:txBody>
      <dsp:txXfrm>
        <a:off x="2729835" y="2460144"/>
        <a:ext cx="2255633" cy="1127816"/>
      </dsp:txXfrm>
    </dsp:sp>
    <dsp:sp modelId="{476D63C6-142F-4337-B563-DF8ED3296FBC}">
      <dsp:nvSpPr>
        <dsp:cNvPr id="0" name=""/>
        <dsp:cNvSpPr/>
      </dsp:nvSpPr>
      <dsp:spPr>
        <a:xfrm>
          <a:off x="5459152" y="2460144"/>
          <a:ext cx="2255633" cy="11278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ИСКАЖЕННОЕ РАЗВИТИЕ</a:t>
          </a:r>
        </a:p>
      </dsp:txBody>
      <dsp:txXfrm>
        <a:off x="5459152" y="2460144"/>
        <a:ext cx="2255633" cy="11278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EF1E5C-E590-48A4-8E51-0A6B8706F52F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B14A3D2-28EE-4BA2-A0D7-93C2566226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2428891"/>
          </a:xfrm>
        </p:spPr>
        <p:txBody>
          <a:bodyPr>
            <a:normAutofit/>
          </a:bodyPr>
          <a:lstStyle/>
          <a:p>
            <a:r>
              <a:rPr lang="ru-RU" b="1" dirty="0"/>
              <a:t>Характеристика и психофизические особенности</a:t>
            </a:r>
            <a:br>
              <a:rPr lang="ru-RU" b="1" dirty="0"/>
            </a:br>
            <a:r>
              <a:rPr lang="ru-RU" b="1" dirty="0"/>
              <a:t>детей с расстройствами эмоциональной сферы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60722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сложные и разнообразные стереотипные формы </a:t>
            </a:r>
            <a:r>
              <a:rPr lang="ru-RU" dirty="0" err="1" smtClean="0"/>
              <a:t>аутостимуляции</a:t>
            </a:r>
            <a:endParaRPr lang="ru-RU" dirty="0" smtClean="0"/>
          </a:p>
          <a:p>
            <a:r>
              <a:rPr lang="ru-RU" dirty="0" smtClean="0"/>
              <a:t>выраженный дискомфорт и страх может вызывать даже умеренный раздражитель (прикосновение к голове, капля сока или воды на коже)</a:t>
            </a:r>
          </a:p>
          <a:p>
            <a:r>
              <a:rPr lang="ru-RU" dirty="0" smtClean="0"/>
              <a:t>Речь – </a:t>
            </a:r>
            <a:r>
              <a:rPr lang="ru-RU" dirty="0" err="1" smtClean="0"/>
              <a:t>эхолаличная</a:t>
            </a:r>
            <a:r>
              <a:rPr lang="ru-RU" dirty="0" smtClean="0"/>
              <a:t> и стереотипная, со специфичной </a:t>
            </a:r>
            <a:r>
              <a:rPr lang="ru-RU" dirty="0" err="1" smtClean="0"/>
              <a:t>скандированностью</a:t>
            </a:r>
            <a:r>
              <a:rPr lang="ru-RU" dirty="0" smtClean="0"/>
              <a:t> или монотонностью, нередко «телеграфная», часто не связанная по смыслу с происходящим</a:t>
            </a:r>
          </a:p>
          <a:p>
            <a:r>
              <a:rPr lang="ru-RU" dirty="0" smtClean="0"/>
              <a:t> большая чувствительность и ранимость в контактах, непереносимость глазного контакта, часто переходит на крик, реже на </a:t>
            </a:r>
            <a:r>
              <a:rPr lang="ru-RU" dirty="0" err="1" smtClean="0"/>
              <a:t>аутоагрессию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28604"/>
            <a:ext cx="8686800" cy="5651521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произвольность регуляции собственных действий, целенаправленность, самоконтроль сложно проверить диагностическими методами и приемами</a:t>
            </a:r>
          </a:p>
          <a:p>
            <a:r>
              <a:rPr lang="ru-RU" dirty="0" smtClean="0"/>
              <a:t>вмешаться в деятельность ребенка можно только подключившись к его </a:t>
            </a:r>
            <a:r>
              <a:rPr lang="ru-RU" dirty="0" err="1" smtClean="0"/>
              <a:t>стериотипиям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ребенок  жестко привязывает бытовые и социальные навыки к конкретной ситуации и не переносит на какие-либо другие ситуации </a:t>
            </a:r>
          </a:p>
          <a:p>
            <a:r>
              <a:rPr lang="ru-RU" dirty="0" smtClean="0"/>
              <a:t>игровая деятельность представляет долгое «зависание» на отдельных манипуляциях</a:t>
            </a:r>
          </a:p>
          <a:p>
            <a:r>
              <a:rPr lang="ru-RU" dirty="0" smtClean="0"/>
              <a:t>фактически невозможно игровая символизация</a:t>
            </a:r>
          </a:p>
          <a:p>
            <a:r>
              <a:rPr lang="ru-RU" dirty="0" smtClean="0"/>
              <a:t>присутствует контакт с миром как и оценка «знака» контакта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ОРГАНИЗАЦИИ ОБУЧЕНИЯ И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Инклюзивное обучение не рекомендовано.</a:t>
            </a:r>
          </a:p>
          <a:p>
            <a:r>
              <a:rPr lang="ru-RU" dirty="0" smtClean="0"/>
              <a:t>При частичном включении в рамках учреждения дополнительного образования необходимо наличие специалиста сопровождения (</a:t>
            </a:r>
            <a:r>
              <a:rPr lang="ru-RU" dirty="0" err="1" smtClean="0"/>
              <a:t>тьютора</a:t>
            </a:r>
            <a:r>
              <a:rPr lang="ru-RU" dirty="0" smtClean="0"/>
              <a:t>) при посещении группы детей.</a:t>
            </a:r>
          </a:p>
          <a:p>
            <a:r>
              <a:rPr lang="ru-RU" dirty="0" smtClean="0"/>
              <a:t>Дозирование времени пребывания в группе детей, с постепенным увеличением при отсутствии негативных реакций.</a:t>
            </a:r>
          </a:p>
          <a:p>
            <a:r>
              <a:rPr lang="ru-RU" dirty="0" smtClean="0"/>
              <a:t>Индивидуальные занятия с психологом, «</a:t>
            </a:r>
            <a:r>
              <a:rPr lang="ru-RU" dirty="0" err="1" smtClean="0"/>
              <a:t>простраивание</a:t>
            </a:r>
            <a:r>
              <a:rPr lang="ru-RU" dirty="0" smtClean="0"/>
              <a:t>» алгоритма учебной деятельности, </a:t>
            </a:r>
          </a:p>
          <a:p>
            <a:r>
              <a:rPr lang="ru-RU" dirty="0" err="1" smtClean="0"/>
              <a:t>Курация</a:t>
            </a:r>
            <a:r>
              <a:rPr lang="ru-RU" dirty="0" smtClean="0"/>
              <a:t> врача психиатра.</a:t>
            </a:r>
          </a:p>
          <a:p>
            <a:r>
              <a:rPr lang="ru-RU" i="1" dirty="0" smtClean="0"/>
              <a:t> </a:t>
            </a:r>
            <a:r>
              <a:rPr lang="ru-RU" dirty="0" smtClean="0"/>
              <a:t>При необходимости индивидуальные занятия с дефектологом.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Особенности развития и поведения детей 3-й группы (по О.С. Никольской)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Для детей </a:t>
            </a:r>
            <a:r>
              <a:rPr lang="ru-RU" b="1" i="1" dirty="0" smtClean="0"/>
              <a:t>3-й группы </a:t>
            </a:r>
            <a:r>
              <a:rPr lang="ru-RU" dirty="0" smtClean="0"/>
              <a:t>характерно:</a:t>
            </a:r>
          </a:p>
          <a:p>
            <a:r>
              <a:rPr lang="ru-RU" dirty="0" smtClean="0"/>
              <a:t>быстро растет словарь, фраза быстро становится правильной и сложной</a:t>
            </a:r>
          </a:p>
          <a:p>
            <a:r>
              <a:rPr lang="ru-RU" dirty="0" smtClean="0"/>
              <a:t>речь остается </a:t>
            </a:r>
            <a:r>
              <a:rPr lang="ru-RU" dirty="0" err="1" smtClean="0"/>
              <a:t>эхолаличной</a:t>
            </a:r>
            <a:r>
              <a:rPr lang="ru-RU" dirty="0" smtClean="0"/>
              <a:t> и стереотипной</a:t>
            </a:r>
          </a:p>
          <a:p>
            <a:r>
              <a:rPr lang="ru-RU" dirty="0" smtClean="0"/>
              <a:t>характерны длинные монологи на аффективно значимые для него темы, использование штампов и цитат</a:t>
            </a:r>
          </a:p>
          <a:p>
            <a:r>
              <a:rPr lang="ru-RU" dirty="0" smtClean="0"/>
              <a:t>дети </a:t>
            </a:r>
            <a:r>
              <a:rPr lang="ru-RU" b="1" i="1" dirty="0" smtClean="0"/>
              <a:t>3-й группы </a:t>
            </a:r>
            <a:r>
              <a:rPr lang="ru-RU" dirty="0" smtClean="0"/>
              <a:t>часто оживлены, многословны, громки</a:t>
            </a:r>
          </a:p>
          <a:p>
            <a:r>
              <a:rPr lang="ru-RU" dirty="0" smtClean="0"/>
              <a:t>они не в состоянии соотносить свое поведение и регулировать его в соответствии с требованиями окружающей обстановки (ситуации)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снижена критичность (их вообще мало интересует собственно результативность какой-либо деятельности</a:t>
            </a:r>
          </a:p>
          <a:p>
            <a:r>
              <a:rPr lang="ru-RU" dirty="0" smtClean="0"/>
              <a:t>в целом эти дети оказываются достаточно успешны в выполнении большого ряда собственно интеллектуальных заданий</a:t>
            </a:r>
          </a:p>
          <a:p>
            <a:r>
              <a:rPr lang="ru-RU" dirty="0" smtClean="0"/>
              <a:t>могут легко обучаться сложным вещам (например, сложным видам вычислений или чтению сложных по своей структуре текстов), но, в то же время, с трудом обучаться элементарным навыкам (как то: графическим навыкам, навыкам самообслуживания, включая даже завязывание шнурков и т.п.)</a:t>
            </a:r>
          </a:p>
          <a:p>
            <a:r>
              <a:rPr lang="ru-RU" dirty="0" smtClean="0"/>
              <a:t>значительные трудности ребенок испытывает при необходимости «считывания», понимания эмоций и чувств окружающих его людей.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614366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наблюдаются выраженные трудности обучения, связанные с пониманием условностей, скрытого смысла рассказов, подтекстов и метафоризации в подаче материала</a:t>
            </a:r>
          </a:p>
          <a:p>
            <a:r>
              <a:rPr lang="ru-RU" dirty="0" smtClean="0"/>
              <a:t>развитие мыслительной деятельности наиболее искажено. Ребенок может понять закономерности и причины того или иного и, в то же время, не соотносить все это с действительностью</a:t>
            </a:r>
          </a:p>
          <a:p>
            <a:r>
              <a:rPr lang="ru-RU" dirty="0" smtClean="0"/>
              <a:t>сфера пространственных, пространственно-временных представлений сформирована неравномерно, чаще недостаточен уровень телесных интеграций</a:t>
            </a:r>
          </a:p>
          <a:p>
            <a:r>
              <a:rPr lang="ru-RU" dirty="0" smtClean="0"/>
              <a:t>крайне затруднено игровое замещение предметов. Иногда возможны длительные игровые перевоплощения (в основном, в животных). Часто подобные перевоплощения носят навязчивый и некритичный характер.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отмечается хорошая слухоречевая память</a:t>
            </a:r>
          </a:p>
          <a:p>
            <a:r>
              <a:rPr lang="ru-RU" dirty="0" smtClean="0"/>
              <a:t>невозможность организовать полноценную и адекватную коммуникацию с окружающими</a:t>
            </a:r>
          </a:p>
          <a:p>
            <a:r>
              <a:rPr lang="ru-RU" dirty="0" smtClean="0"/>
              <a:t>Выраженная сп5ецифичность эмоциональной сферы: буквальное понимание образных выражений, принятие всего на веру, непонимание юмора и шуток, метафоричности высказываний и выражений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ОРГАНИЗАЦИИ ОБУЧЕНИЯ И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Курация врача психиатра.</a:t>
            </a:r>
          </a:p>
          <a:p>
            <a:r>
              <a:rPr lang="ru-RU" dirty="0" smtClean="0"/>
              <a:t>Наличие специалиста сопровождения (</a:t>
            </a:r>
            <a:r>
              <a:rPr lang="ru-RU" dirty="0" err="1" smtClean="0"/>
              <a:t>тьютора</a:t>
            </a:r>
            <a:r>
              <a:rPr lang="ru-RU" dirty="0" smtClean="0"/>
              <a:t>) при посещении детской группы.</a:t>
            </a:r>
          </a:p>
          <a:p>
            <a:r>
              <a:rPr lang="ru-RU" dirty="0" smtClean="0"/>
              <a:t>Наличие индивидуального образовательного плана и программы сопровождения.</a:t>
            </a:r>
          </a:p>
          <a:p>
            <a:r>
              <a:rPr lang="ru-RU" dirty="0" smtClean="0"/>
              <a:t>Щадящий режим пребывания в школе (дополнительный выходной день или сокращение общей нагрузки во времени и т.п.)</a:t>
            </a:r>
          </a:p>
          <a:p>
            <a:r>
              <a:rPr lang="ru-RU" dirty="0" smtClean="0"/>
              <a:t>Индивидуальные и групповые  занятия с психологом. </a:t>
            </a:r>
          </a:p>
          <a:p>
            <a:r>
              <a:rPr lang="ru-RU" dirty="0" smtClean="0"/>
              <a:t>Индивидуальные занятия с дефектологом (формирование алгоритма продуктивной деятельности, в том числе и учебной) и психологом.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Особенности развития и поведения детей 4-й группы (по О.С. Никольской)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Для детей </a:t>
            </a:r>
            <a:r>
              <a:rPr lang="ru-RU" b="1" i="1" dirty="0" smtClean="0"/>
              <a:t>3-й группы </a:t>
            </a:r>
            <a:r>
              <a:rPr lang="ru-RU" dirty="0" smtClean="0"/>
              <a:t>характерно:</a:t>
            </a:r>
          </a:p>
          <a:p>
            <a:r>
              <a:rPr lang="ru-RU" dirty="0" smtClean="0"/>
              <a:t>чрезвычайная </a:t>
            </a:r>
            <a:r>
              <a:rPr lang="ru-RU" dirty="0" err="1" smtClean="0"/>
              <a:t>тормозимость</a:t>
            </a:r>
            <a:r>
              <a:rPr lang="ru-RU" dirty="0" smtClean="0"/>
              <a:t>, пугливость (особенно в контактах), ощущение несостоятельности, необходимость постоянной поддержки со стороны взрослых</a:t>
            </a:r>
          </a:p>
          <a:p>
            <a:r>
              <a:rPr lang="ru-RU" dirty="0" smtClean="0"/>
              <a:t>несмотря на </a:t>
            </a:r>
            <a:r>
              <a:rPr lang="ru-RU" dirty="0" err="1" smtClean="0"/>
              <a:t>аутистическую</a:t>
            </a:r>
            <a:r>
              <a:rPr lang="ru-RU" dirty="0" smtClean="0"/>
              <a:t> «болезненность» контактов с окружающими, пытаются все же строить правильные формы поведения в обществе</a:t>
            </a:r>
          </a:p>
          <a:p>
            <a:r>
              <a:rPr lang="ru-RU" dirty="0" smtClean="0"/>
              <a:t>вялость,</a:t>
            </a:r>
          </a:p>
          <a:p>
            <a:r>
              <a:rPr lang="ru-RU" dirty="0" smtClean="0"/>
              <a:t>замедленность речи, проблемы плавности речи, в частности, ее просодической стороны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42918"/>
            <a:ext cx="8686800" cy="543720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взгляд на лицо взрослого прерывистый, они могут отвечать </a:t>
            </a:r>
            <a:r>
              <a:rPr lang="ru-RU" dirty="0" err="1" smtClean="0"/>
              <a:t>полуотвернуто</a:t>
            </a:r>
            <a:r>
              <a:rPr lang="ru-RU" dirty="0" smtClean="0"/>
              <a:t> от взрослого («удерживая» его в периферических полях зрения)</a:t>
            </a:r>
          </a:p>
          <a:p>
            <a:r>
              <a:rPr lang="ru-RU" dirty="0" smtClean="0"/>
              <a:t>невозможность установить эмоциональный контакт с окружающими, </a:t>
            </a:r>
          </a:p>
          <a:p>
            <a:r>
              <a:rPr lang="ru-RU" dirty="0" smtClean="0"/>
              <a:t>чрезмерная зависимость, привязанность к матери</a:t>
            </a:r>
          </a:p>
          <a:p>
            <a:r>
              <a:rPr lang="ru-RU" dirty="0" smtClean="0"/>
              <a:t>в тревожащих ребенка ситуациях наблюдаются двигательные стереотипии (преимущественно руками) или речевые стереотипии</a:t>
            </a:r>
          </a:p>
          <a:p>
            <a:r>
              <a:rPr lang="ru-RU" dirty="0" smtClean="0"/>
              <a:t>замедлены в своей деятельности, застревают в ней и быстро утомляются, отвечая при этом с большой </a:t>
            </a:r>
            <a:r>
              <a:rPr lang="ru-RU" dirty="0" err="1" smtClean="0"/>
              <a:t>отсроченностью</a:t>
            </a:r>
            <a:r>
              <a:rPr lang="ru-RU" dirty="0" smtClean="0"/>
              <a:t> (</a:t>
            </a:r>
            <a:r>
              <a:rPr lang="ru-RU" dirty="0" err="1" smtClean="0"/>
              <a:t>латенцией</a:t>
            </a:r>
            <a:r>
              <a:rPr lang="ru-RU" dirty="0" smtClean="0"/>
              <a:t>), нередко невпопад</a:t>
            </a:r>
          </a:p>
          <a:p>
            <a:r>
              <a:rPr lang="ru-RU" dirty="0" smtClean="0"/>
              <a:t>темп деятельности пропорционален зависимости от взрослого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Ассинхронное развитие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Все варианты расстройств эмоциональной сферы и нарушений поведения в</a:t>
            </a:r>
          </a:p>
          <a:p>
            <a:pPr marL="0" indent="0">
              <a:buNone/>
            </a:pPr>
            <a:r>
              <a:rPr lang="ru-RU" dirty="0" smtClean="0"/>
              <a:t>отечественной науке и практике [Лебединский В.В., 1985; Семаго Н.Я., Семаго М.М., 2003] могут быть отнесены к тем или иным вариантам </a:t>
            </a:r>
            <a:r>
              <a:rPr lang="ru-RU" i="1" dirty="0" smtClean="0"/>
              <a:t>асинхронного развития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 общении, оценке ситуаций, в особенности юмористического или переносного ее подтекста, оценке эмоционального состояния окружающих и т.п. они оказываются выражено неадекватными</a:t>
            </a:r>
          </a:p>
          <a:p>
            <a:r>
              <a:rPr lang="ru-RU" dirty="0" smtClean="0"/>
              <a:t>чрезмерная критичность, особенно по отношению к результатам собственной деятельности, хотя они скорее ориентируются на оценку взрослого, чем на собственно результат своей деятельности</a:t>
            </a:r>
          </a:p>
          <a:p>
            <a:r>
              <a:rPr lang="ru-RU" dirty="0" err="1" smtClean="0"/>
              <a:t>обучаемость</a:t>
            </a:r>
            <a:r>
              <a:rPr lang="ru-RU" dirty="0" smtClean="0"/>
              <a:t> детей </a:t>
            </a:r>
            <a:r>
              <a:rPr lang="ru-RU" b="1" i="1" dirty="0" smtClean="0"/>
              <a:t>4-й группы </a:t>
            </a:r>
            <a:r>
              <a:rPr lang="ru-RU" dirty="0" smtClean="0"/>
              <a:t>может быть достаточной в том случае, когда педагог понимает особенности ребенка и знает о трудностях восприятия им фронтальной инструкции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ОРГАНИЗАЦИИ ОБУЧЕНИЯ И ВОСПИТАНИЯ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Наличие специалиста сопровождения (</a:t>
            </a:r>
            <a:r>
              <a:rPr lang="ru-RU" dirty="0" err="1" smtClean="0"/>
              <a:t>тьютора</a:t>
            </a:r>
            <a:r>
              <a:rPr lang="ru-RU" dirty="0" smtClean="0"/>
              <a:t>) на период адаптации в условиях класса.</a:t>
            </a:r>
          </a:p>
          <a:p>
            <a:r>
              <a:rPr lang="ru-RU" dirty="0" smtClean="0"/>
              <a:t>Наличие индивидуального образовательного плана и программы сопровождения.</a:t>
            </a:r>
          </a:p>
          <a:p>
            <a:r>
              <a:rPr lang="ru-RU" dirty="0" smtClean="0"/>
              <a:t>Щадящий режим пребывания в школе (дополнительный выходной день или сокращение общей нагрузки во времени и т.п.)</a:t>
            </a:r>
          </a:p>
          <a:p>
            <a:r>
              <a:rPr lang="ru-RU" dirty="0" smtClean="0"/>
              <a:t>Индивидуальные и групповые  занятия с психологом. Индивидуальные занятия с дефектологом,  занятия с психологом по построению модели психического, развитию навыков социального взаимодействия.</a:t>
            </a:r>
          </a:p>
          <a:p>
            <a:r>
              <a:rPr lang="ru-RU" dirty="0" smtClean="0"/>
              <a:t>Посещение групповых занятий с психологом в </a:t>
            </a:r>
            <a:r>
              <a:rPr lang="ru-RU" dirty="0" err="1" smtClean="0"/>
              <a:t>ППМС-Центре</a:t>
            </a:r>
            <a:r>
              <a:rPr lang="ru-RU" dirty="0" smtClean="0"/>
              <a:t>, Ресурсном центре.</a:t>
            </a:r>
          </a:p>
          <a:p>
            <a:r>
              <a:rPr lang="ru-RU" dirty="0" smtClean="0"/>
              <a:t>Наблюдение врача психиатра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Ассинхронное развитие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28662" y="1554163"/>
          <a:ext cx="7715304" cy="4446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Расстройства аутистического спектра (РАС)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6200" dirty="0" smtClean="0"/>
              <a:t>· «…нарушение способности к установлению эмоционального контакта;</a:t>
            </a:r>
          </a:p>
          <a:p>
            <a:pPr>
              <a:lnSpc>
                <a:spcPct val="170000"/>
              </a:lnSpc>
            </a:pPr>
            <a:r>
              <a:rPr lang="ru-RU" sz="6200" dirty="0" smtClean="0"/>
              <a:t>· стереотипность в поведении. </a:t>
            </a:r>
          </a:p>
          <a:p>
            <a:pPr>
              <a:lnSpc>
                <a:spcPct val="170000"/>
              </a:lnSpc>
              <a:buNone/>
            </a:pPr>
            <a:r>
              <a:rPr lang="ru-RU" sz="6200" i="1" dirty="0" smtClean="0"/>
              <a:t>      Она проявляется как выраженное стремление сохранить постоянство условий существования и непереносимость малейших его изменений; как наличие в поведении ребенка однообразных действий – моторных (раскачиваний, прыжков, постукиваний и т.д.), речевых (произнесение одних и тех же звуков, слов или фраз), стереотипных манипуляций каким-либо предметом; однообразных игр; пристрастий к одним и тем же объектам; стереотипных интересов, которые отражаются в разговорах на одну и ту же тему, в одних и тех же рисунках</a:t>
            </a:r>
            <a:endParaRPr lang="ru-RU" sz="6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Расстройства аутистического спектра (РАС)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3235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ru-RU" dirty="0" smtClean="0"/>
              <a:t>· совершенно особые нарушения речевого развития (</a:t>
            </a:r>
            <a:r>
              <a:rPr lang="ru-RU" dirty="0" err="1" smtClean="0"/>
              <a:t>мутизм</a:t>
            </a:r>
            <a:r>
              <a:rPr lang="ru-RU" dirty="0" smtClean="0"/>
              <a:t>, </a:t>
            </a:r>
            <a:r>
              <a:rPr lang="ru-RU" dirty="0" err="1" smtClean="0"/>
              <a:t>эхолалии</a:t>
            </a:r>
            <a:r>
              <a:rPr lang="ru-RU" dirty="0" smtClean="0"/>
              <a:t>, речевые       штампы, стереотипные монологи, отсутствие в речи первого лица, специфика        интонаций), суть которых – нарушение возможности использовать речь в целях        коммуникации;</a:t>
            </a:r>
          </a:p>
          <a:p>
            <a:pPr>
              <a:lnSpc>
                <a:spcPct val="170000"/>
              </a:lnSpc>
            </a:pPr>
            <a:r>
              <a:rPr lang="ru-RU" dirty="0" smtClean="0"/>
              <a:t>· всеми исследователями подчеркивается, что детский аутизм – это, прежде всего… нарушение психического развития, которое проявляется очень рано».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Особенности развития и поведения детей 1-й группы (по О.С. Никольской)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Для детей </a:t>
            </a:r>
            <a:r>
              <a:rPr lang="ru-RU" b="1" i="1" dirty="0" smtClean="0"/>
              <a:t>1-й группы </a:t>
            </a:r>
            <a:r>
              <a:rPr lang="ru-RU" dirty="0" smtClean="0"/>
              <a:t>характерно:</a:t>
            </a:r>
          </a:p>
          <a:p>
            <a:r>
              <a:rPr lang="ru-RU" dirty="0" smtClean="0"/>
              <a:t>полевое поведения, </a:t>
            </a:r>
          </a:p>
          <a:p>
            <a:r>
              <a:rPr lang="ru-RU" dirty="0" smtClean="0"/>
              <a:t>ребенок отрешен,</a:t>
            </a:r>
          </a:p>
          <a:p>
            <a:r>
              <a:rPr lang="ru-RU" dirty="0" smtClean="0"/>
              <a:t>автономен, не вступает в контакт не только с чужим человеком, но с близкими, не откликается на обращение и зов, </a:t>
            </a:r>
          </a:p>
          <a:p>
            <a:r>
              <a:rPr lang="ru-RU" dirty="0" smtClean="0"/>
              <a:t>может реагировать на неречевые звуки, особенно на музыкальные, хотя и </a:t>
            </a:r>
            <a:r>
              <a:rPr lang="ru-RU" dirty="0" err="1" smtClean="0"/>
              <a:t>отсроченно</a:t>
            </a:r>
            <a:r>
              <a:rPr lang="ru-RU" dirty="0" smtClean="0"/>
              <a:t> по времени 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Особенности развития и поведения детей 1-й группы (по О.С. Никольской)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при попытки взрослого вмешаться в действие – «утекает» или игнорирует</a:t>
            </a:r>
          </a:p>
          <a:p>
            <a:r>
              <a:rPr lang="ru-RU" dirty="0" smtClean="0"/>
              <a:t>невозможность оценить и проверить: темповые характеристики деятельности, работоспособность, критичность</a:t>
            </a:r>
          </a:p>
          <a:p>
            <a:r>
              <a:rPr lang="ru-RU" dirty="0" smtClean="0"/>
              <a:t>впечатление абсолютной непроизвольности поведения, зависимости от поля внешних предметов или стимулов</a:t>
            </a:r>
          </a:p>
          <a:p>
            <a:r>
              <a:rPr lang="ru-RU" dirty="0" smtClean="0"/>
              <a:t>трудность оценивания </a:t>
            </a:r>
            <a:r>
              <a:rPr lang="ru-RU" dirty="0" err="1" smtClean="0"/>
              <a:t>обучаемости</a:t>
            </a:r>
            <a:r>
              <a:rPr lang="ru-RU" dirty="0" smtClean="0"/>
              <a:t> ребенка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7153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УСЛОВИЯ ОРГАНИЗАЦИИ ОБУЧЕНИЯ И ВОСПИТАНИЯ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Инклюзивное обучение не рекомендовано.</a:t>
            </a:r>
          </a:p>
          <a:p>
            <a:r>
              <a:rPr lang="ru-RU" dirty="0" smtClean="0"/>
              <a:t>При частичном включении в рамках учреждения дополнительного образования необходимо наличие специалиста сопровождения (</a:t>
            </a:r>
            <a:r>
              <a:rPr lang="ru-RU" dirty="0" err="1" smtClean="0"/>
              <a:t>тьютора</a:t>
            </a:r>
            <a:r>
              <a:rPr lang="ru-RU" dirty="0" smtClean="0"/>
              <a:t>) при посещении группы детей.</a:t>
            </a:r>
          </a:p>
          <a:p>
            <a:r>
              <a:rPr lang="ru-RU" dirty="0" smtClean="0"/>
              <a:t>Дозирование времени пребывания в группе детей, с постепенным увеличением только при отсутствии негативных реакций.</a:t>
            </a:r>
          </a:p>
          <a:p>
            <a:r>
              <a:rPr lang="ru-RU" dirty="0" smtClean="0"/>
              <a:t>Индивидуальные занятия с психологом СКОУ VIII-го вида  или </a:t>
            </a:r>
            <a:r>
              <a:rPr lang="ru-RU" dirty="0" err="1" smtClean="0"/>
              <a:t>ППМС-Центра</a:t>
            </a:r>
            <a:r>
              <a:rPr lang="ru-RU" dirty="0" smtClean="0"/>
              <a:t>, Ресурсного центра по «</a:t>
            </a:r>
            <a:r>
              <a:rPr lang="ru-RU" dirty="0" err="1" smtClean="0"/>
              <a:t>простраиванию</a:t>
            </a:r>
            <a:r>
              <a:rPr lang="ru-RU" dirty="0" smtClean="0"/>
              <a:t>» алгоритма учебной деятельности, </a:t>
            </a:r>
          </a:p>
          <a:p>
            <a:r>
              <a:rPr lang="ru-RU" dirty="0" err="1" smtClean="0"/>
              <a:t>Курация</a:t>
            </a:r>
            <a:r>
              <a:rPr lang="ru-RU" dirty="0" smtClean="0"/>
              <a:t> врача психиатра.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Особенности развития и поведения детей 2-й группы (по О.С. Никольской)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Для детей </a:t>
            </a:r>
            <a:r>
              <a:rPr lang="ru-RU" b="1" i="1" dirty="0" smtClean="0"/>
              <a:t>2-й группы </a:t>
            </a:r>
            <a:r>
              <a:rPr lang="ru-RU" dirty="0" smtClean="0"/>
              <a:t>характерно:</a:t>
            </a:r>
          </a:p>
          <a:p>
            <a:r>
              <a:rPr lang="ru-RU" dirty="0" smtClean="0"/>
              <a:t>Требования сохранения постоянства деталей окружения (в т.ч. постоянного присутствия матери)</a:t>
            </a:r>
          </a:p>
          <a:p>
            <a:r>
              <a:rPr lang="ru-RU" dirty="0" smtClean="0"/>
              <a:t>большой избирательностью в еде </a:t>
            </a:r>
          </a:p>
          <a:p>
            <a:r>
              <a:rPr lang="ru-RU" dirty="0" smtClean="0"/>
              <a:t>использование одних и тех же слов, одежды и т.п. </a:t>
            </a:r>
          </a:p>
          <a:p>
            <a:r>
              <a:rPr lang="ru-RU" dirty="0" smtClean="0"/>
              <a:t>могут формироваться и достаточно сложные ритуалы, которые ребенок воспроизводит в определенных ситуациях, и они могут выглядеть и достаточно приемлемо и совершенно нелепо, неадекватно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248</TotalTime>
  <Words>1357</Words>
  <Application>Microsoft Office PowerPoint</Application>
  <PresentationFormat>Экран (4:3)</PresentationFormat>
  <Paragraphs>103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Характеристика и психофизические особенности детей с расстройствами эмоциональной сферы</vt:lpstr>
      <vt:lpstr>Ассинхронное развитие</vt:lpstr>
      <vt:lpstr>Ассинхронное развитие</vt:lpstr>
      <vt:lpstr>Расстройства аутистического спектра (РАС)</vt:lpstr>
      <vt:lpstr>Расстройства аутистического спектра (РАС)</vt:lpstr>
      <vt:lpstr>Особенности развития и поведения детей 1-й группы (по О.С. Никольской)</vt:lpstr>
      <vt:lpstr>Особенности развития и поведения детей 1-й группы (по О.С. Никольской)</vt:lpstr>
      <vt:lpstr>УСЛОВИЯ ОРГАНИЗАЦИИ ОБУЧЕНИЯ И ВОСПИТАНИЯ </vt:lpstr>
      <vt:lpstr>Особенности развития и поведения детей 2-й группы (по О.С. Никольской)</vt:lpstr>
      <vt:lpstr>Слайд 10</vt:lpstr>
      <vt:lpstr>Слайд 11</vt:lpstr>
      <vt:lpstr>УСЛОВИЯ ОРГАНИЗАЦИИ ОБУЧЕНИЯ И ВОСПИТАНИЯ</vt:lpstr>
      <vt:lpstr>Особенности развития и поведения детей 3-й группы (по О.С. Никольской)</vt:lpstr>
      <vt:lpstr>Слайд 14</vt:lpstr>
      <vt:lpstr>Слайд 15</vt:lpstr>
      <vt:lpstr>Слайд 16</vt:lpstr>
      <vt:lpstr>УСЛОВИЯ ОРГАНИЗАЦИИ ОБУЧЕНИЯ И ВОСПИТАНИЯ</vt:lpstr>
      <vt:lpstr>Особенности развития и поведения детей 4-й группы (по О.С. Никольской)</vt:lpstr>
      <vt:lpstr>Слайд 19</vt:lpstr>
      <vt:lpstr>Слайд 20</vt:lpstr>
      <vt:lpstr>УСЛОВИЯ ОРГАНИЗАЦИИ ОБУЧЕНИЯ И ВОСПИТАНИЯ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Характеристика и психофизические особенности детей с расстройствами эмоциональной сферы</dc:title>
  <dc:creator>User</dc:creator>
  <cp:lastModifiedBy>User</cp:lastModifiedBy>
  <cp:revision>16</cp:revision>
  <dcterms:created xsi:type="dcterms:W3CDTF">2012-11-06T08:23:20Z</dcterms:created>
  <dcterms:modified xsi:type="dcterms:W3CDTF">2025-03-18T11:03:58Z</dcterms:modified>
</cp:coreProperties>
</file>